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64" r:id="rId3"/>
    <p:sldId id="263" r:id="rId4"/>
    <p:sldId id="256" r:id="rId5"/>
    <p:sldId id="257" r:id="rId6"/>
    <p:sldId id="258" r:id="rId7"/>
    <p:sldId id="260" r:id="rId8"/>
    <p:sldId id="261" r:id="rId9"/>
    <p:sldId id="265" r:id="rId10"/>
  </p:sldIdLst>
  <p:sldSz cx="9144000" cy="6858000" type="screen4x3"/>
  <p:notesSz cx="9945688"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p:scale>
          <a:sx n="64" d="100"/>
          <a:sy n="64" d="100"/>
        </p:scale>
        <p:origin x="-1566" y="-222"/>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0" d="100"/>
        <a:sy n="60" d="100"/>
      </p:scale>
      <p:origin x="0" y="11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9798" cy="342627"/>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5633588" y="0"/>
            <a:ext cx="4309798" cy="342627"/>
          </a:xfrm>
          <a:prstGeom prst="rect">
            <a:avLst/>
          </a:prstGeom>
        </p:spPr>
        <p:txBody>
          <a:bodyPr vert="horz" lIns="91440" tIns="45720" rIns="91440" bIns="45720" rtlCol="0"/>
          <a:lstStyle>
            <a:lvl1pPr algn="r">
              <a:defRPr sz="1200"/>
            </a:lvl1pPr>
          </a:lstStyle>
          <a:p>
            <a:fld id="{69759B6C-7A71-447A-9BCC-E2E663D40EC2}" type="datetimeFigureOut">
              <a:rPr lang="en-US" smtClean="0"/>
              <a:pPr/>
              <a:t>06-Dec-20</a:t>
            </a:fld>
            <a:endParaRPr lang="en-IE"/>
          </a:p>
        </p:txBody>
      </p:sp>
      <p:sp>
        <p:nvSpPr>
          <p:cNvPr id="4" name="Footer Placeholder 3"/>
          <p:cNvSpPr>
            <a:spLocks noGrp="1"/>
          </p:cNvSpPr>
          <p:nvPr>
            <p:ph type="ftr" sz="quarter" idx="2"/>
          </p:nvPr>
        </p:nvSpPr>
        <p:spPr>
          <a:xfrm>
            <a:off x="0" y="6514279"/>
            <a:ext cx="4309798" cy="342626"/>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5633588" y="6514279"/>
            <a:ext cx="4309798" cy="342626"/>
          </a:xfrm>
          <a:prstGeom prst="rect">
            <a:avLst/>
          </a:prstGeom>
        </p:spPr>
        <p:txBody>
          <a:bodyPr vert="horz" lIns="91440" tIns="45720" rIns="91440" bIns="45720" rtlCol="0" anchor="b"/>
          <a:lstStyle>
            <a:lvl1pPr algn="r">
              <a:defRPr sz="1200"/>
            </a:lvl1pPr>
          </a:lstStyle>
          <a:p>
            <a:fld id="{AFDEAF1D-F77B-43A0-9F8C-D7C0515F63E3}" type="slidenum">
              <a:rPr lang="en-IE" smtClean="0"/>
              <a:pPr/>
              <a:t>‹#›</a:t>
            </a:fld>
            <a:endParaRPr lang="en-IE"/>
          </a:p>
        </p:txBody>
      </p:sp>
    </p:spTree>
    <p:extLst>
      <p:ext uri="{BB962C8B-B14F-4D97-AF65-F5344CB8AC3E}">
        <p14:creationId xmlns:p14="http://schemas.microsoft.com/office/powerpoint/2010/main" val="80031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9798"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33588" y="0"/>
            <a:ext cx="4309798" cy="342900"/>
          </a:xfrm>
          <a:prstGeom prst="rect">
            <a:avLst/>
          </a:prstGeom>
        </p:spPr>
        <p:txBody>
          <a:bodyPr vert="horz" lIns="91440" tIns="45720" rIns="91440" bIns="45720" rtlCol="0"/>
          <a:lstStyle>
            <a:lvl1pPr algn="r">
              <a:defRPr sz="1200"/>
            </a:lvl1pPr>
          </a:lstStyle>
          <a:p>
            <a:fld id="{8F54127D-9071-45F2-8ABE-F93A70F02CAE}" type="datetimeFigureOut">
              <a:rPr lang="en-US" smtClean="0"/>
              <a:pPr/>
              <a:t>06-Dec-20</a:t>
            </a:fld>
            <a:endParaRPr lang="en-US"/>
          </a:p>
        </p:txBody>
      </p:sp>
      <p:sp>
        <p:nvSpPr>
          <p:cNvPr id="4" name="Slide Image Placeholder 3"/>
          <p:cNvSpPr>
            <a:spLocks noGrp="1" noRot="1" noChangeAspect="1"/>
          </p:cNvSpPr>
          <p:nvPr>
            <p:ph type="sldImg" idx="2"/>
          </p:nvPr>
        </p:nvSpPr>
        <p:spPr>
          <a:xfrm>
            <a:off x="3257550" y="514350"/>
            <a:ext cx="3430588"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4569" y="3257550"/>
            <a:ext cx="795655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4309798"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33588" y="6513910"/>
            <a:ext cx="4309798" cy="342900"/>
          </a:xfrm>
          <a:prstGeom prst="rect">
            <a:avLst/>
          </a:prstGeom>
        </p:spPr>
        <p:txBody>
          <a:bodyPr vert="horz" lIns="91440" tIns="45720" rIns="91440" bIns="45720" rtlCol="0" anchor="b"/>
          <a:lstStyle>
            <a:lvl1pPr algn="r">
              <a:defRPr sz="1200"/>
            </a:lvl1pPr>
          </a:lstStyle>
          <a:p>
            <a:fld id="{E6816D40-C78C-4896-8CBD-91BD99EE9371}" type="slidenum">
              <a:rPr lang="en-US" smtClean="0"/>
              <a:pPr/>
              <a:t>‹#›</a:t>
            </a:fld>
            <a:endParaRPr lang="en-US"/>
          </a:p>
        </p:txBody>
      </p:sp>
    </p:spTree>
    <p:extLst>
      <p:ext uri="{BB962C8B-B14F-4D97-AF65-F5344CB8AC3E}">
        <p14:creationId xmlns:p14="http://schemas.microsoft.com/office/powerpoint/2010/main" val="1372674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CB6A54-CA06-4513-9944-037841D3BBE3}" type="datetime1">
              <a:rPr lang="en-US" smtClean="0"/>
              <a:t>06-Dec-20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74D5C-CAFD-42F0-B204-8FC39F2A53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544AEB-C370-4205-94B5-E4D9568237DB}" type="datetime1">
              <a:rPr lang="en-US" smtClean="0"/>
              <a:t>06-Dec-20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74D5C-CAFD-42F0-B204-8FC39F2A53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0F6695-D1DC-456C-B061-DA2877065EED}" type="datetime1">
              <a:rPr lang="en-US" smtClean="0"/>
              <a:t>06-Dec-20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74D5C-CAFD-42F0-B204-8FC39F2A53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DD973C-F8F0-43E2-84A9-77DBC94F8869}" type="datetime1">
              <a:rPr lang="en-US" smtClean="0"/>
              <a:t>06-Dec-20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74D5C-CAFD-42F0-B204-8FC39F2A53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AB5B72-4E71-4F7E-871F-989620A8AFB9}" type="datetime1">
              <a:rPr lang="en-US" smtClean="0"/>
              <a:t>06-Dec-20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74D5C-CAFD-42F0-B204-8FC39F2A53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7A984A-4DBB-4204-AA9B-4F56E823B860}" type="datetime1">
              <a:rPr lang="en-US" smtClean="0"/>
              <a:t>06-Dec-20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74D5C-CAFD-42F0-B204-8FC39F2A53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BE9DEB-3E31-4AB0-836F-023B81F3DF48}" type="datetime1">
              <a:rPr lang="en-US" smtClean="0"/>
              <a:t>06-Dec-20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574D5C-CAFD-42F0-B204-8FC39F2A53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FA64EF-2153-4793-8CCC-7B5F764F7E2E}" type="datetime1">
              <a:rPr lang="en-US" smtClean="0"/>
              <a:t>06-Dec-20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574D5C-CAFD-42F0-B204-8FC39F2A53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B6661-2B6F-4EC7-8BCA-F2BC01CDEDFB}" type="datetime1">
              <a:rPr lang="en-US" smtClean="0"/>
              <a:t>06-Dec-20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574D5C-CAFD-42F0-B204-8FC39F2A53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C2B2BC-DCEA-483D-A1EB-2E836362FD6A}" type="datetime1">
              <a:rPr lang="en-US" smtClean="0"/>
              <a:t>06-Dec-20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74D5C-CAFD-42F0-B204-8FC39F2A53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4E950-2496-4950-A6AE-2357AAC59A92}" type="datetime1">
              <a:rPr lang="en-US" smtClean="0"/>
              <a:t>06-Dec-20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74D5C-CAFD-42F0-B204-8FC39F2A53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964070-0821-430A-B3B2-EF9DCC577A61}" type="datetime1">
              <a:rPr lang="en-US" smtClean="0"/>
              <a:t>06-Dec-20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74D5C-CAFD-42F0-B204-8FC39F2A53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ar-IQ" b="1" dirty="0" smtClean="0"/>
              <a:t>المقدمة :</a:t>
            </a:r>
            <a:br>
              <a:rPr lang="ar-IQ" b="1" dirty="0" smtClean="0"/>
            </a:br>
            <a:r>
              <a:rPr lang="ar-IQ" b="1" dirty="0" smtClean="0"/>
              <a:t> </a:t>
            </a:r>
            <a:r>
              <a:rPr lang="ar-IQ" b="1" dirty="0" smtClean="0"/>
              <a:t>نبذة تأريخية عن علم المناعة </a:t>
            </a:r>
            <a:endParaRPr lang="en-US" b="1" dirty="0"/>
          </a:p>
        </p:txBody>
      </p:sp>
      <p:sp>
        <p:nvSpPr>
          <p:cNvPr id="3" name="Content Placeholder 2"/>
          <p:cNvSpPr>
            <a:spLocks noGrp="1"/>
          </p:cNvSpPr>
          <p:nvPr>
            <p:ph idx="1"/>
          </p:nvPr>
        </p:nvSpPr>
        <p:spPr>
          <a:xfrm>
            <a:off x="457200" y="2255837"/>
            <a:ext cx="8229600" cy="4525963"/>
          </a:xfrm>
        </p:spPr>
        <p:txBody>
          <a:bodyPr/>
          <a:lstStyle/>
          <a:p>
            <a:pPr marL="0" indent="0" algn="ctr" rtl="1">
              <a:buNone/>
            </a:pPr>
            <a:r>
              <a:rPr lang="ar-IQ" b="1" dirty="0" smtClean="0">
                <a:cs typeface="+mj-cs"/>
              </a:rPr>
              <a:t>الكورس الاول : المحاضرة #1</a:t>
            </a:r>
          </a:p>
          <a:p>
            <a:pPr marL="0" indent="0" algn="ctr" rtl="1">
              <a:buNone/>
            </a:pPr>
            <a:r>
              <a:rPr lang="en-US" b="1" dirty="0" smtClean="0">
                <a:cs typeface="+mj-cs"/>
              </a:rPr>
              <a:t>07. Dec. 2020</a:t>
            </a:r>
            <a:endParaRPr lang="ar-IQ" dirty="0"/>
          </a:p>
          <a:p>
            <a:pPr marL="0" indent="0" algn="r" rtl="1">
              <a:buNone/>
            </a:pPr>
            <a:endParaRPr lang="ar-IQ" dirty="0" smtClean="0"/>
          </a:p>
          <a:p>
            <a:pPr marL="0" indent="0" algn="r" rtl="1">
              <a:buNone/>
            </a:pPr>
            <a:endParaRPr lang="ar-IQ" dirty="0" smtClean="0"/>
          </a:p>
          <a:p>
            <a:pPr marL="0" indent="0" rtl="1">
              <a:buNone/>
            </a:pPr>
            <a:r>
              <a:rPr lang="ar-IQ" sz="2000" b="1" dirty="0" smtClean="0"/>
              <a:t>د. كواكب ابراهيم محسن الزبيدي </a:t>
            </a:r>
          </a:p>
          <a:p>
            <a:pPr marL="0" indent="0" algn="r" rtl="1">
              <a:buNone/>
            </a:pPr>
            <a:endParaRPr lang="en-US" dirty="0"/>
          </a:p>
        </p:txBody>
      </p:sp>
      <p:sp>
        <p:nvSpPr>
          <p:cNvPr id="4" name="Slide Number Placeholder 3"/>
          <p:cNvSpPr>
            <a:spLocks noGrp="1"/>
          </p:cNvSpPr>
          <p:nvPr>
            <p:ph type="sldNum" sz="quarter" idx="12"/>
          </p:nvPr>
        </p:nvSpPr>
        <p:spPr/>
        <p:txBody>
          <a:bodyPr/>
          <a:lstStyle/>
          <a:p>
            <a:fld id="{05574D5C-CAFD-42F0-B204-8FC39F2A53F6}"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1293722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62200"/>
            <a:ext cx="8229600" cy="1143000"/>
          </a:xfrm>
        </p:spPr>
        <p:txBody>
          <a:bodyPr>
            <a:noAutofit/>
          </a:bodyPr>
          <a:lstStyle/>
          <a:p>
            <a:pPr algn="r" rtl="1"/>
            <a:r>
              <a:rPr lang="ar-IQ" sz="2800" b="1" dirty="0" smtClean="0">
                <a:latin typeface="Times New Roman" pitchFamily="18" charset="0"/>
                <a:cs typeface="Times New Roman" pitchFamily="18" charset="0"/>
              </a:rPr>
              <a:t>مفردات المنهج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Immunology</a:t>
            </a:r>
            <a:r>
              <a:rPr lang="ar-IQ" sz="2800" dirty="0">
                <a:latin typeface="Times New Roman" pitchFamily="18" charset="0"/>
                <a:cs typeface="Times New Roman" pitchFamily="18" charset="0"/>
              </a:rPr>
              <a:t>علم المناعة</a:t>
            </a:r>
            <a:r>
              <a:rPr lang="en-US" sz="2800" dirty="0" smtClean="0">
                <a:latin typeface="Times New Roman" pitchFamily="18" charset="0"/>
                <a:cs typeface="Times New Roman" pitchFamily="18" charset="0"/>
              </a:rPr>
              <a:t> </a:t>
            </a:r>
            <a:r>
              <a:rPr lang="ar-IQ" sz="2800" dirty="0">
                <a:latin typeface="Times New Roman" pitchFamily="18" charset="0"/>
                <a:cs typeface="Times New Roman" pitchFamily="18" charset="0"/>
              </a:rPr>
              <a:t/>
            </a:r>
            <a:br>
              <a:rPr lang="ar-IQ" sz="2800" dirty="0">
                <a:latin typeface="Times New Roman" pitchFamily="18" charset="0"/>
                <a:cs typeface="Times New Roman" pitchFamily="18" charset="0"/>
              </a:rPr>
            </a:br>
            <a:r>
              <a:rPr lang="ar-IQ" sz="2800" dirty="0" smtClean="0">
                <a:latin typeface="Times New Roman" pitchFamily="18" charset="0"/>
                <a:cs typeface="Times New Roman" pitchFamily="18" charset="0"/>
              </a:rPr>
              <a:t>1. تعريف علم المناعة </a:t>
            </a:r>
            <a:br>
              <a:rPr lang="ar-IQ" sz="2800" dirty="0" smtClean="0">
                <a:latin typeface="Times New Roman" pitchFamily="18" charset="0"/>
                <a:cs typeface="Times New Roman" pitchFamily="18" charset="0"/>
              </a:rPr>
            </a:br>
            <a:r>
              <a:rPr lang="ar-IQ" sz="2800" dirty="0" smtClean="0">
                <a:latin typeface="Times New Roman" pitchFamily="18" charset="0"/>
                <a:cs typeface="Times New Roman" pitchFamily="18" charset="0"/>
              </a:rPr>
              <a:t>2. أنواع المناعة </a:t>
            </a:r>
            <a:br>
              <a:rPr lang="ar-IQ" sz="2800" dirty="0" smtClean="0">
                <a:latin typeface="Times New Roman" pitchFamily="18" charset="0"/>
                <a:cs typeface="Times New Roman" pitchFamily="18" charset="0"/>
              </a:rPr>
            </a:br>
            <a:r>
              <a:rPr lang="ar-IQ" sz="2800" dirty="0" smtClean="0">
                <a:latin typeface="Times New Roman" pitchFamily="18" charset="0"/>
                <a:cs typeface="Times New Roman" pitchFamily="18" charset="0"/>
              </a:rPr>
              <a:t>3.الجهاز </a:t>
            </a:r>
            <a:r>
              <a:rPr lang="ar-IQ" sz="2800" dirty="0">
                <a:latin typeface="Times New Roman" pitchFamily="18" charset="0"/>
                <a:cs typeface="Times New Roman" pitchFamily="18" charset="0"/>
              </a:rPr>
              <a:t>المناعي </a:t>
            </a:r>
            <a:r>
              <a:rPr lang="ar-IQ" sz="2800" dirty="0" smtClean="0">
                <a:latin typeface="Times New Roman" pitchFamily="18" charset="0"/>
                <a:cs typeface="Times New Roman" pitchFamily="18" charset="0"/>
              </a:rPr>
              <a:t>:</a:t>
            </a:r>
            <a:br>
              <a:rPr lang="ar-IQ" sz="2800" dirty="0" smtClean="0">
                <a:latin typeface="Times New Roman" pitchFamily="18" charset="0"/>
                <a:cs typeface="Times New Roman" pitchFamily="18" charset="0"/>
              </a:rPr>
            </a:br>
            <a:r>
              <a:rPr lang="ar-IQ" sz="2800" dirty="0" smtClean="0">
                <a:latin typeface="Times New Roman" pitchFamily="18" charset="0"/>
                <a:cs typeface="Times New Roman" pitchFamily="18" charset="0"/>
              </a:rPr>
              <a:t>أ.الأعضاء المناعية:</a:t>
            </a:r>
            <a:br>
              <a:rPr lang="ar-IQ" sz="2800" dirty="0" smtClean="0">
                <a:latin typeface="Times New Roman" pitchFamily="18" charset="0"/>
                <a:cs typeface="Times New Roman" pitchFamily="18" charset="0"/>
              </a:rPr>
            </a:br>
            <a:r>
              <a:rPr lang="ar-IQ" sz="2800" dirty="0" smtClean="0">
                <a:latin typeface="Times New Roman" pitchFamily="18" charset="0"/>
                <a:cs typeface="Times New Roman" pitchFamily="18" charset="0"/>
              </a:rPr>
              <a:t>بـ.  الخلايا المناعية :</a:t>
            </a:r>
            <a:br>
              <a:rPr lang="ar-IQ" sz="2800" dirty="0" smtClean="0">
                <a:latin typeface="Times New Roman" pitchFamily="18" charset="0"/>
                <a:cs typeface="Times New Roman" pitchFamily="18" charset="0"/>
              </a:rPr>
            </a:br>
            <a:r>
              <a:rPr lang="ar-IQ" sz="2800" dirty="0" smtClean="0">
                <a:latin typeface="Times New Roman" pitchFamily="18" charset="0"/>
                <a:cs typeface="Times New Roman" pitchFamily="18" charset="0"/>
              </a:rPr>
              <a:t>- الخلايا اللمفاوية التائية </a:t>
            </a:r>
            <a:r>
              <a:rPr lang="en-US" sz="2800" dirty="0" smtClean="0">
                <a:latin typeface="Times New Roman" pitchFamily="18" charset="0"/>
                <a:cs typeface="Times New Roman" pitchFamily="18" charset="0"/>
              </a:rPr>
              <a:t>T- lymphocytes</a:t>
            </a:r>
            <a:r>
              <a:rPr lang="ar-IQ" sz="2800" dirty="0" smtClean="0">
                <a:latin typeface="Times New Roman" pitchFamily="18" charset="0"/>
                <a:cs typeface="Times New Roman" pitchFamily="18" charset="0"/>
              </a:rPr>
              <a:t/>
            </a:r>
            <a:br>
              <a:rPr lang="ar-IQ"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t>
            </a:r>
            <a:r>
              <a:rPr lang="ar-IQ" sz="2800" dirty="0" smtClean="0">
                <a:latin typeface="Times New Roman" pitchFamily="18" charset="0"/>
                <a:cs typeface="Times New Roman" pitchFamily="18" charset="0"/>
              </a:rPr>
              <a:t>الخلايا اللمفاوية البائية </a:t>
            </a:r>
            <a:r>
              <a:rPr lang="en-US" sz="2800" dirty="0" smtClean="0">
                <a:latin typeface="Times New Roman" pitchFamily="18" charset="0"/>
                <a:cs typeface="Times New Roman" pitchFamily="18" charset="0"/>
              </a:rPr>
              <a:t>B- lymphocy</a:t>
            </a:r>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es</a:t>
            </a:r>
            <a:r>
              <a:rPr lang="ar-IQ" sz="2800" dirty="0" smtClean="0">
                <a:latin typeface="Times New Roman" pitchFamily="18" charset="0"/>
                <a:cs typeface="Times New Roman" pitchFamily="18" charset="0"/>
              </a:rPr>
              <a:t/>
            </a:r>
            <a:br>
              <a:rPr lang="ar-IQ" sz="2800" dirty="0" smtClean="0">
                <a:latin typeface="Times New Roman" pitchFamily="18" charset="0"/>
                <a:cs typeface="Times New Roman" pitchFamily="18" charset="0"/>
              </a:rPr>
            </a:br>
            <a:r>
              <a:rPr lang="ar-IQ" sz="2800" dirty="0" smtClean="0">
                <a:latin typeface="Times New Roman" pitchFamily="18" charset="0"/>
                <a:cs typeface="Times New Roman" pitchFamily="18" charset="0"/>
              </a:rPr>
              <a:t>- خلايا أخرى </a:t>
            </a:r>
            <a:r>
              <a:rPr lang="en-US" sz="2800" dirty="0" smtClean="0">
                <a:latin typeface="Times New Roman" pitchFamily="18" charset="0"/>
                <a:cs typeface="Times New Roman" pitchFamily="18" charset="0"/>
              </a:rPr>
              <a:t>Other cells </a:t>
            </a:r>
            <a:r>
              <a:rPr lang="ar-IQ"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ar-IQ" sz="2800" dirty="0" smtClean="0">
                <a:latin typeface="Times New Roman" pitchFamily="18" charset="0"/>
                <a:cs typeface="Times New Roman" pitchFamily="18" charset="0"/>
              </a:rPr>
              <a:t>4. المستضدات </a:t>
            </a:r>
            <a:r>
              <a:rPr lang="en-US" sz="2800" dirty="0" smtClean="0">
                <a:latin typeface="Times New Roman" pitchFamily="18" charset="0"/>
                <a:cs typeface="Times New Roman" pitchFamily="18" charset="0"/>
              </a:rPr>
              <a:t>Antigens</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5</a:t>
            </a:r>
            <a:r>
              <a:rPr lang="ar-IQ" sz="2800" dirty="0" smtClean="0">
                <a:latin typeface="Times New Roman" pitchFamily="18" charset="0"/>
                <a:cs typeface="Times New Roman" pitchFamily="18" charset="0"/>
              </a:rPr>
              <a:t>. الاجسام المضادة </a:t>
            </a:r>
            <a:r>
              <a:rPr lang="en-US" sz="2800" dirty="0" smtClean="0">
                <a:latin typeface="Times New Roman" pitchFamily="18" charset="0"/>
                <a:cs typeface="Times New Roman" pitchFamily="18" charset="0"/>
              </a:rPr>
              <a:t>Antibodies </a:t>
            </a:r>
            <a:br>
              <a:rPr lang="en-US" sz="2800" dirty="0" smtClean="0">
                <a:latin typeface="Times New Roman" pitchFamily="18" charset="0"/>
                <a:cs typeface="Times New Roman" pitchFamily="18" charset="0"/>
              </a:rPr>
            </a:br>
            <a:r>
              <a:rPr lang="ar-IQ"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Igm</a:t>
            </a:r>
            <a:r>
              <a:rPr lang="en-US" sz="2800" dirty="0">
                <a:latin typeface="Times New Roman" pitchFamily="18" charset="0"/>
                <a:cs typeface="Times New Roman" pitchFamily="18" charset="0"/>
              </a:rPr>
              <a:t> _</a:t>
            </a:r>
            <a:r>
              <a:rPr lang="en-US" sz="2800" dirty="0" err="1">
                <a:latin typeface="Times New Roman" pitchFamily="18" charset="0"/>
                <a:cs typeface="Times New Roman" pitchFamily="18" charset="0"/>
              </a:rPr>
              <a:t>IgG</a:t>
            </a:r>
            <a:r>
              <a:rPr lang="en-US" sz="2800" dirty="0">
                <a:latin typeface="Times New Roman" pitchFamily="18" charset="0"/>
                <a:cs typeface="Times New Roman" pitchFamily="18" charset="0"/>
              </a:rPr>
              <a:t> </a:t>
            </a:r>
            <a:r>
              <a:rPr lang="ar-IQ"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IgA- </a:t>
            </a:r>
            <a:r>
              <a:rPr lang="en-US" sz="2800" dirty="0" err="1" smtClean="0">
                <a:latin typeface="Times New Roman" pitchFamily="18" charset="0"/>
                <a:cs typeface="Times New Roman" pitchFamily="18" charset="0"/>
              </a:rPr>
              <a:t>IgD-IgE</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5574D5C-CAFD-42F0-B204-8FC39F2A53F6}" type="slidenum">
              <a:rPr lang="en-US" smtClean="0"/>
              <a:pPr/>
              <a:t>2</a:t>
            </a:fld>
            <a:endParaRPr lang="en-US"/>
          </a:p>
        </p:txBody>
      </p:sp>
    </p:spTree>
    <p:extLst>
      <p:ext uri="{BB962C8B-B14F-4D97-AF65-F5344CB8AC3E}">
        <p14:creationId xmlns:p14="http://schemas.microsoft.com/office/powerpoint/2010/main" val="4223844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noAutofit/>
          </a:bodyPr>
          <a:lstStyle/>
          <a:p>
            <a:pPr marL="0" indent="0" algn="r" rtl="1">
              <a:buNone/>
            </a:pPr>
            <a:r>
              <a:rPr lang="ar-IQ" sz="2800" dirty="0" smtClean="0">
                <a:latin typeface="Times New Roman" pitchFamily="18" charset="0"/>
                <a:cs typeface="Times New Roman" pitchFamily="18" charset="0"/>
              </a:rPr>
              <a:t>6. المتمم </a:t>
            </a:r>
            <a:r>
              <a:rPr lang="en-US" sz="2800" dirty="0" smtClean="0">
                <a:latin typeface="Times New Roman" pitchFamily="18" charset="0"/>
                <a:cs typeface="Times New Roman" pitchFamily="18" charset="0"/>
              </a:rPr>
              <a:t>Complement System </a:t>
            </a:r>
            <a:endParaRPr lang="ar-IQ" sz="2800" dirty="0" smtClean="0">
              <a:latin typeface="Times New Roman" pitchFamily="18" charset="0"/>
              <a:cs typeface="Times New Roman" pitchFamily="18" charset="0"/>
            </a:endParaRPr>
          </a:p>
          <a:p>
            <a:pPr marL="0" indent="0" algn="r" rtl="1">
              <a:buNone/>
            </a:pPr>
            <a:r>
              <a:rPr lang="ar-IQ" sz="2800" dirty="0" smtClean="0">
                <a:latin typeface="Times New Roman" pitchFamily="18" charset="0"/>
                <a:cs typeface="Times New Roman" pitchFamily="18" charset="0"/>
              </a:rPr>
              <a:t>7. الاستجابة المناعية </a:t>
            </a:r>
            <a:r>
              <a:rPr lang="en-US" sz="2800" dirty="0" smtClean="0">
                <a:latin typeface="Times New Roman" pitchFamily="18" charset="0"/>
                <a:cs typeface="Times New Roman" pitchFamily="18" charset="0"/>
              </a:rPr>
              <a:t>Immune response </a:t>
            </a:r>
          </a:p>
          <a:p>
            <a:pPr marL="0" indent="0" algn="r" rtl="1">
              <a:buNone/>
            </a:pPr>
            <a:r>
              <a:rPr lang="ar-IQ" sz="2800" dirty="0" smtClean="0">
                <a:latin typeface="Times New Roman" pitchFamily="18" charset="0"/>
                <a:cs typeface="Times New Roman" pitchFamily="18" charset="0"/>
              </a:rPr>
              <a:t>ا. الأستجابة المناعية الخلوية </a:t>
            </a:r>
            <a:r>
              <a:rPr lang="en-US" sz="2800" dirty="0" smtClean="0">
                <a:latin typeface="Times New Roman" pitchFamily="18" charset="0"/>
                <a:cs typeface="Times New Roman" pitchFamily="18" charset="0"/>
              </a:rPr>
              <a:t>Cellular immune response </a:t>
            </a:r>
          </a:p>
          <a:p>
            <a:pPr marL="0" indent="0" algn="r" rtl="1">
              <a:buNone/>
            </a:pPr>
            <a:r>
              <a:rPr lang="ar-IQ" sz="2800" dirty="0" smtClean="0">
                <a:latin typeface="Times New Roman" pitchFamily="18" charset="0"/>
                <a:cs typeface="Times New Roman" pitchFamily="18" charset="0"/>
              </a:rPr>
              <a:t>بـ. الأاستجابة المناعية الخلطية </a:t>
            </a:r>
            <a:r>
              <a:rPr lang="en-US" sz="2800" dirty="0" err="1" smtClean="0">
                <a:latin typeface="Times New Roman" pitchFamily="18" charset="0"/>
                <a:cs typeface="Times New Roman" pitchFamily="18" charset="0"/>
              </a:rPr>
              <a:t>Humoral</a:t>
            </a:r>
            <a:r>
              <a:rPr lang="en-US" sz="2800" dirty="0" smtClean="0">
                <a:latin typeface="Times New Roman" pitchFamily="18" charset="0"/>
                <a:cs typeface="Times New Roman" pitchFamily="18" charset="0"/>
              </a:rPr>
              <a:t> immune response </a:t>
            </a:r>
            <a:endParaRPr lang="ar-IQ" sz="2800" dirty="0" smtClean="0">
              <a:latin typeface="Times New Roman" pitchFamily="18" charset="0"/>
              <a:cs typeface="Times New Roman" pitchFamily="18" charset="0"/>
            </a:endParaRPr>
          </a:p>
          <a:p>
            <a:pPr marL="0" indent="0" algn="r" rtl="1">
              <a:buNone/>
            </a:pPr>
            <a:r>
              <a:rPr lang="ar-IQ" sz="2800" dirty="0" smtClean="0">
                <a:latin typeface="Times New Roman" pitchFamily="18" charset="0"/>
                <a:cs typeface="Times New Roman" pitchFamily="18" charset="0"/>
              </a:rPr>
              <a:t>8. البلعمة والالتهاب </a:t>
            </a:r>
            <a:r>
              <a:rPr lang="en-US" sz="2800" dirty="0" smtClean="0">
                <a:latin typeface="Times New Roman" pitchFamily="18" charset="0"/>
                <a:cs typeface="Times New Roman" pitchFamily="18" charset="0"/>
              </a:rPr>
              <a:t>Phagocytosis &amp;Inflammation</a:t>
            </a:r>
            <a:endParaRPr lang="ar-IQ" sz="2800" dirty="0" smtClean="0">
              <a:latin typeface="Times New Roman" pitchFamily="18" charset="0"/>
              <a:cs typeface="Times New Roman" pitchFamily="18" charset="0"/>
            </a:endParaRPr>
          </a:p>
          <a:p>
            <a:pPr marL="0" indent="0" algn="r" rtl="1">
              <a:buNone/>
            </a:pPr>
            <a:r>
              <a:rPr lang="en-US" sz="2800" dirty="0" smtClean="0">
                <a:latin typeface="Times New Roman" pitchFamily="18" charset="0"/>
                <a:cs typeface="Times New Roman" pitchFamily="18" charset="0"/>
              </a:rPr>
              <a:t>9</a:t>
            </a:r>
            <a:r>
              <a:rPr lang="ar-IQ" sz="2800" dirty="0" smtClean="0">
                <a:latin typeface="Times New Roman" pitchFamily="18" charset="0"/>
                <a:cs typeface="Times New Roman" pitchFamily="18" charset="0"/>
              </a:rPr>
              <a:t>.الحركيات الخلوية </a:t>
            </a:r>
            <a:r>
              <a:rPr lang="en-US" sz="2800" dirty="0" smtClean="0">
                <a:latin typeface="Times New Roman" pitchFamily="18" charset="0"/>
                <a:cs typeface="Times New Roman" pitchFamily="18" charset="0"/>
              </a:rPr>
              <a:t>Cytokines </a:t>
            </a:r>
          </a:p>
          <a:p>
            <a:pPr marL="0" indent="0" algn="r" rtl="1">
              <a:buNone/>
            </a:pPr>
            <a:r>
              <a:rPr lang="en-US" sz="2800" dirty="0" smtClean="0">
                <a:latin typeface="Times New Roman" pitchFamily="18" charset="0"/>
                <a:cs typeface="Times New Roman" pitchFamily="18" charset="0"/>
              </a:rPr>
              <a:t>10</a:t>
            </a:r>
            <a:r>
              <a:rPr lang="ar-IQ" sz="2800" dirty="0" smtClean="0">
                <a:latin typeface="Times New Roman" pitchFamily="18" charset="0"/>
                <a:cs typeface="Times New Roman" pitchFamily="18" charset="0"/>
              </a:rPr>
              <a:t>. تفاعلات فرط الحساسية </a:t>
            </a:r>
            <a:r>
              <a:rPr lang="en-US" sz="2800" dirty="0" smtClean="0">
                <a:latin typeface="Times New Roman" pitchFamily="18" charset="0"/>
                <a:cs typeface="Times New Roman" pitchFamily="18" charset="0"/>
              </a:rPr>
              <a:t>Hypersensitivity reactions</a:t>
            </a:r>
            <a:endParaRPr lang="ar-IQ" sz="2800" dirty="0" smtClean="0">
              <a:latin typeface="Times New Roman" pitchFamily="18" charset="0"/>
              <a:cs typeface="Times New Roman" pitchFamily="18" charset="0"/>
            </a:endParaRPr>
          </a:p>
          <a:p>
            <a:pPr marL="0" indent="0" algn="r" rtl="1">
              <a:buNone/>
            </a:pPr>
            <a:r>
              <a:rPr lang="en-US" sz="2800" dirty="0" smtClean="0">
                <a:latin typeface="Times New Roman" pitchFamily="18" charset="0"/>
                <a:cs typeface="Times New Roman" pitchFamily="18" charset="0"/>
              </a:rPr>
              <a:t>11</a:t>
            </a:r>
            <a:r>
              <a:rPr lang="ar-IQ" sz="2800" dirty="0" smtClean="0">
                <a:latin typeface="Times New Roman" pitchFamily="18" charset="0"/>
                <a:cs typeface="Times New Roman" pitchFamily="18" charset="0"/>
              </a:rPr>
              <a:t>. معقد التوافق النسيجي الاعظم </a:t>
            </a:r>
            <a:r>
              <a:rPr lang="en-US" sz="2800" dirty="0" smtClean="0">
                <a:latin typeface="Times New Roman" pitchFamily="18" charset="0"/>
                <a:cs typeface="Times New Roman" pitchFamily="18" charset="0"/>
              </a:rPr>
              <a:t>MHC</a:t>
            </a:r>
            <a:endParaRPr lang="ar-IQ" sz="2800" dirty="0" smtClean="0">
              <a:latin typeface="Times New Roman" pitchFamily="18" charset="0"/>
              <a:cs typeface="Times New Roman" pitchFamily="18" charset="0"/>
            </a:endParaRPr>
          </a:p>
          <a:p>
            <a:pPr marL="0" indent="0" algn="r" rtl="1">
              <a:buNone/>
            </a:pPr>
            <a:r>
              <a:rPr lang="en-US" sz="2800" dirty="0" smtClean="0">
                <a:latin typeface="Times New Roman" pitchFamily="18" charset="0"/>
                <a:cs typeface="Times New Roman" pitchFamily="18" charset="0"/>
              </a:rPr>
              <a:t>12</a:t>
            </a:r>
            <a:r>
              <a:rPr lang="ar-IQ" sz="2800" dirty="0" smtClean="0">
                <a:latin typeface="Times New Roman" pitchFamily="18" charset="0"/>
                <a:cs typeface="Times New Roman" pitchFamily="18" charset="0"/>
              </a:rPr>
              <a:t>. المناعة الذاتية </a:t>
            </a:r>
            <a:r>
              <a:rPr lang="en-US" sz="2800" dirty="0" smtClean="0">
                <a:latin typeface="Times New Roman" pitchFamily="18" charset="0"/>
                <a:cs typeface="Times New Roman" pitchFamily="18" charset="0"/>
              </a:rPr>
              <a:t>Autoimmunity</a:t>
            </a:r>
            <a:endParaRPr lang="ar-IQ" sz="2800" dirty="0" smtClean="0">
              <a:latin typeface="Times New Roman" pitchFamily="18" charset="0"/>
              <a:cs typeface="Times New Roman" pitchFamily="18" charset="0"/>
            </a:endParaRPr>
          </a:p>
          <a:p>
            <a:pPr marL="0" indent="0" algn="r" rtl="1">
              <a:buNone/>
            </a:pPr>
            <a:r>
              <a:rPr lang="en-US" sz="2800" dirty="0" smtClean="0">
                <a:latin typeface="Times New Roman" pitchFamily="18" charset="0"/>
                <a:cs typeface="Times New Roman" pitchFamily="18" charset="0"/>
              </a:rPr>
              <a:t>13</a:t>
            </a:r>
            <a:r>
              <a:rPr lang="ar-IQ" sz="2800" dirty="0" smtClean="0">
                <a:latin typeface="Times New Roman" pitchFamily="18" charset="0"/>
                <a:cs typeface="Times New Roman" pitchFamily="18" charset="0"/>
              </a:rPr>
              <a:t>. المناعة والسرطان </a:t>
            </a:r>
            <a:r>
              <a:rPr lang="en-US" sz="2800" dirty="0" smtClean="0">
                <a:latin typeface="Times New Roman" pitchFamily="18" charset="0"/>
                <a:cs typeface="Times New Roman" pitchFamily="18" charset="0"/>
              </a:rPr>
              <a:t>Cancer and Immunity</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5574D5C-CAFD-42F0-B204-8FC39F2A53F6}" type="slidenum">
              <a:rPr lang="en-US" smtClean="0"/>
              <a:pPr/>
              <a:t>3</a:t>
            </a:fld>
            <a:endParaRPr lang="en-US"/>
          </a:p>
        </p:txBody>
      </p:sp>
    </p:spTree>
    <p:extLst>
      <p:ext uri="{BB962C8B-B14F-4D97-AF65-F5344CB8AC3E}">
        <p14:creationId xmlns:p14="http://schemas.microsoft.com/office/powerpoint/2010/main" val="368439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574D5C-CAFD-42F0-B204-8FC39F2A53F6}" type="slidenum">
              <a:rPr lang="en-US" smtClean="0"/>
              <a:pPr/>
              <a:t>4</a:t>
            </a:fld>
            <a:endParaRPr lang="en-US"/>
          </a:p>
        </p:txBody>
      </p:sp>
      <p:sp>
        <p:nvSpPr>
          <p:cNvPr id="5" name="Rectangle 4"/>
          <p:cNvSpPr/>
          <p:nvPr/>
        </p:nvSpPr>
        <p:spPr>
          <a:xfrm>
            <a:off x="1066800" y="551557"/>
            <a:ext cx="7543800" cy="5632311"/>
          </a:xfrm>
          <a:prstGeom prst="rect">
            <a:avLst/>
          </a:prstGeom>
        </p:spPr>
        <p:txBody>
          <a:bodyPr wrap="square">
            <a:spAutoFit/>
          </a:bodyPr>
          <a:lstStyle/>
          <a:p>
            <a:pPr algn="just" rtl="1"/>
            <a:r>
              <a:rPr lang="en-US" sz="2400" b="1" dirty="0">
                <a:cs typeface="+mj-cs"/>
              </a:rPr>
              <a:t>Immunology</a:t>
            </a:r>
            <a:r>
              <a:rPr lang="ar-IQ" sz="2400" b="1" dirty="0">
                <a:cs typeface="+mj-cs"/>
              </a:rPr>
              <a:t>ﻋﻠﻢ </a:t>
            </a:r>
            <a:r>
              <a:rPr lang="ar-IQ" sz="2400" b="1" dirty="0" smtClean="0">
                <a:cs typeface="+mj-cs"/>
              </a:rPr>
              <a:t>اﻟﻤﻨﺎﻋﺔ</a:t>
            </a:r>
          </a:p>
          <a:p>
            <a:pPr algn="just" rtl="1"/>
            <a:r>
              <a:rPr lang="ar-IQ" sz="2400" dirty="0" smtClean="0">
                <a:cs typeface="+mj-cs"/>
              </a:rPr>
              <a:t>ھﻮ </a:t>
            </a:r>
            <a:r>
              <a:rPr lang="ar-IQ" sz="2400" dirty="0">
                <a:cs typeface="+mj-cs"/>
              </a:rPr>
              <a:t>اﻟﻌﻠﻢ اﻟﺬي يهتم ﺑﺪراﺳﺔ اﻟﺠﮭﺎز اﻟﻤﻨﺎﻋﻲ ﻣﻦ ﺣﯿﺚ اﻟﺘﺮﻛﯿﺐ  والوظيفة وتأثير المستضد </a:t>
            </a:r>
            <a:r>
              <a:rPr lang="en-US" sz="2400" dirty="0">
                <a:cs typeface="+mj-cs"/>
              </a:rPr>
              <a:t>Antigen </a:t>
            </a:r>
            <a:r>
              <a:rPr lang="ar-IQ" sz="2400" dirty="0">
                <a:cs typeface="+mj-cs"/>
              </a:rPr>
              <a:t>والجسم المضاد </a:t>
            </a:r>
            <a:r>
              <a:rPr lang="en-US" sz="2400" dirty="0">
                <a:cs typeface="+mj-cs"/>
              </a:rPr>
              <a:t>Antibody </a:t>
            </a:r>
            <a:r>
              <a:rPr lang="ar-IQ" sz="2400" dirty="0">
                <a:cs typeface="+mj-cs"/>
              </a:rPr>
              <a:t>واﻟﺘﻔﺎﻋﻼت اﻟﺴﯿﺮوﻟﻮﺟﯿﺔ. </a:t>
            </a:r>
            <a:endParaRPr lang="ar-IQ" sz="2400" dirty="0" smtClean="0">
              <a:cs typeface="+mj-cs"/>
            </a:endParaRPr>
          </a:p>
          <a:p>
            <a:pPr algn="just" rtl="1"/>
            <a:endParaRPr lang="ar-IQ" sz="2400" dirty="0">
              <a:cs typeface="+mj-cs"/>
            </a:endParaRPr>
          </a:p>
          <a:p>
            <a:pPr algn="just" rtl="1"/>
            <a:r>
              <a:rPr lang="ar-IQ" sz="2400" dirty="0">
                <a:cs typeface="+mj-cs"/>
              </a:rPr>
              <a:t>*اﺳﺗﺟﺎﺑﺔ اﻟﺟﺳم ﻟﻛل اﻟﻣواد اﻟﻐرﯾﺑﺔ </a:t>
            </a:r>
            <a:r>
              <a:rPr lang="ar-IQ" sz="2400" dirty="0" smtClean="0">
                <a:cs typeface="+mj-cs"/>
              </a:rPr>
              <a:t>(المستضدات </a:t>
            </a:r>
            <a:r>
              <a:rPr lang="en-US" sz="2400" dirty="0" smtClean="0">
                <a:cs typeface="+mj-cs"/>
              </a:rPr>
              <a:t>Antigens</a:t>
            </a:r>
            <a:r>
              <a:rPr lang="ar-IQ" sz="2400" dirty="0" smtClean="0">
                <a:cs typeface="+mj-cs"/>
              </a:rPr>
              <a:t>) وأﺣﯾﺎﻧﺎً </a:t>
            </a:r>
            <a:r>
              <a:rPr lang="ar-IQ" sz="2400" dirty="0">
                <a:cs typeface="+mj-cs"/>
              </a:rPr>
              <a:t>ﺑﻌض ﻣﻛوﻧﺎت اﻟﺟﺳم ﻧﻔﺳﮫ </a:t>
            </a:r>
            <a:r>
              <a:rPr lang="ar-IQ" sz="2400" dirty="0" smtClean="0">
                <a:cs typeface="+mj-cs"/>
              </a:rPr>
              <a:t>والتخلص </a:t>
            </a:r>
            <a:r>
              <a:rPr lang="ar-IQ" sz="2400" dirty="0">
                <a:cs typeface="+mj-cs"/>
              </a:rPr>
              <a:t>من المواد الغريبة وإزاﻟﺔ ﺿررھﺎ وﺗﺄﺛﯾراﺗﮭﺎ ﻋﻠﻰ اﻟﺟﺳم.</a:t>
            </a:r>
          </a:p>
          <a:p>
            <a:pPr algn="just" rtl="1"/>
            <a:r>
              <a:rPr lang="ar-IQ" sz="2400" dirty="0">
                <a:cs typeface="+mj-cs"/>
              </a:rPr>
              <a:t>أما </a:t>
            </a:r>
            <a:r>
              <a:rPr lang="ar-IQ" sz="2400" b="1" dirty="0">
                <a:cs typeface="+mj-cs"/>
              </a:rPr>
              <a:t>المناعة </a:t>
            </a:r>
            <a:r>
              <a:rPr lang="en-US" sz="2400" b="1" dirty="0" smtClean="0">
                <a:cs typeface="+mj-cs"/>
              </a:rPr>
              <a:t>Immunity :</a:t>
            </a:r>
            <a:r>
              <a:rPr lang="ar-IQ" sz="2400" b="1" dirty="0" smtClean="0">
                <a:cs typeface="+mj-cs"/>
              </a:rPr>
              <a:t> </a:t>
            </a:r>
            <a:r>
              <a:rPr lang="ar-IQ" sz="2400" dirty="0" smtClean="0">
                <a:cs typeface="+mj-cs"/>
              </a:rPr>
              <a:t>وﺗﻌﻨﻲ </a:t>
            </a:r>
            <a:r>
              <a:rPr lang="ar-IQ" sz="2400" dirty="0">
                <a:cs typeface="+mj-cs"/>
              </a:rPr>
              <a:t>اﻟﺪﻓﺎع ﻋﻦ اﻟﺠﺴﻢ ﻣﻦ اﻷﺟﺴﺎم اﻟﻐﺮﯾﺒﺔ (</a:t>
            </a:r>
            <a:r>
              <a:rPr lang="ar-IQ" sz="2400" dirty="0" smtClean="0">
                <a:cs typeface="+mj-cs"/>
              </a:rPr>
              <a:t>المستضدات </a:t>
            </a:r>
            <a:r>
              <a:rPr lang="en-US" sz="2400" dirty="0" smtClean="0">
                <a:cs typeface="+mj-cs"/>
              </a:rPr>
              <a:t>Antigens</a:t>
            </a:r>
            <a:r>
              <a:rPr lang="ar-IQ" sz="2400" dirty="0" smtClean="0">
                <a:cs typeface="+mj-cs"/>
              </a:rPr>
              <a:t>) بمعنى </a:t>
            </a:r>
            <a:r>
              <a:rPr lang="ar-IQ" sz="2400" dirty="0">
                <a:cs typeface="+mj-cs"/>
              </a:rPr>
              <a:t>اخر هي اليات حماية الجسم لكل ماهو غريب كالجراثيم التي تسبب الامراض المختلفة . </a:t>
            </a:r>
          </a:p>
          <a:p>
            <a:pPr algn="just" rtl="1"/>
            <a:r>
              <a:rPr lang="ar-IQ" sz="2400" dirty="0">
                <a:cs typeface="+mj-cs"/>
              </a:rPr>
              <a:t>وﻓﻰ اﻟﻣﺎﺿﻲ ﻛﺎﻧت اﻟﺑﻛﺗرﯾﺎ واﻟﻔﯾروﺳﺎت ﻣﻧﺗﺷرة ﺑدرﺟﺔ ﻛﺑﯾرة وﯾﺻﻌب ﻣﻘﺎوﻣﺗﮭﺎ أو اﻟﺗﻐﻠب ﻋﻠﯾﮭﺎ ﻟذﻟك ﻛﺎﻧت ﺗﻔﺗك ﺑﺎﻷﺷﺧﺎص وﺗﺳﺑب اﻟوﻓﺎة ﻟﻌدم وﺟود ﻋﻼج ﻟﮭﺎ</a:t>
            </a:r>
            <a:r>
              <a:rPr lang="ar-IQ" sz="2400" dirty="0" smtClean="0">
                <a:cs typeface="+mj-cs"/>
              </a:rPr>
              <a:t>. و قبل أن </a:t>
            </a:r>
            <a:r>
              <a:rPr lang="ar-IQ" sz="2400" dirty="0">
                <a:cs typeface="+mj-cs"/>
              </a:rPr>
              <a:t>ﺗﺗوﻓر اﻟﻠﻘﺎﺣﺎت </a:t>
            </a:r>
            <a:r>
              <a:rPr lang="en-US" sz="2400" dirty="0">
                <a:cs typeface="+mj-cs"/>
              </a:rPr>
              <a:t>Vaccines </a:t>
            </a:r>
            <a:r>
              <a:rPr lang="ar-IQ" sz="2400" dirty="0">
                <a:cs typeface="+mj-cs"/>
              </a:rPr>
              <a:t>والمضادات الحيوية كان الجرح البسيط يسبب خطر على حياة الانسان في ﺣﺎﻟﺔ ﺣدوث ﻋدوى واﻧﺗﺷﺎرھﺎ ﻓﻲ ﻣﺟرى اﻟدم.</a:t>
            </a:r>
          </a:p>
        </p:txBody>
      </p:sp>
    </p:spTree>
    <p:extLst>
      <p:ext uri="{BB962C8B-B14F-4D97-AF65-F5344CB8AC3E}">
        <p14:creationId xmlns:p14="http://schemas.microsoft.com/office/powerpoint/2010/main" val="3939109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574D5C-CAFD-42F0-B204-8FC39F2A53F6}" type="slidenum">
              <a:rPr lang="en-US" smtClean="0"/>
              <a:pPr/>
              <a:t>5</a:t>
            </a:fld>
            <a:endParaRPr lang="en-US"/>
          </a:p>
        </p:txBody>
      </p:sp>
      <p:sp>
        <p:nvSpPr>
          <p:cNvPr id="5" name="Rectangle 4"/>
          <p:cNvSpPr/>
          <p:nvPr/>
        </p:nvSpPr>
        <p:spPr>
          <a:xfrm>
            <a:off x="990600" y="304800"/>
            <a:ext cx="7696200" cy="4893647"/>
          </a:xfrm>
          <a:prstGeom prst="rect">
            <a:avLst/>
          </a:prstGeom>
        </p:spPr>
        <p:txBody>
          <a:bodyPr wrap="square">
            <a:spAutoFit/>
          </a:bodyPr>
          <a:lstStyle/>
          <a:p>
            <a:pPr algn="r"/>
            <a:r>
              <a:rPr lang="ar-IQ" sz="2400" b="1" dirty="0">
                <a:cs typeface="+mj-cs"/>
              </a:rPr>
              <a:t> ﺗﺎرﯾﺦ ﻋﻠﻢ اﻟﻤﻨﺎﻋﺔ: الاﻛﺘﺸﺎﻓﺎت اﻟﻤﺒﻜﺮة </a:t>
            </a:r>
          </a:p>
          <a:p>
            <a:pPr algn="r"/>
            <a:r>
              <a:rPr lang="ar-IQ" sz="2400" dirty="0">
                <a:cs typeface="+mj-cs"/>
              </a:rPr>
              <a:t>ﻋرف اﻟﻌرب اﻟﻌدوى ﻓﻲ ﻋﮭد اﻟﺟﺎھﻠﯾﺔ وﻛﺎﻧت ﻟﮭم ﻧظرﯾﺔ ﻓﻲ اﻷﻣراض اﻟﻣﻌدﯾﺔ ﺣﯾث إﻧﮭم ﻣﻧﻌوا اﻟﻣﺧﺎﻟطﺔ وﺣرﻣوا ﺑﯾﻊ ﺛﯾﺎب ﻣوﺗﻰ اﻷوﺑﺋﺔ ﻓﻲ ﺣﯾن إﻧﮭم ﻛﺎﻧوا ﯾﺟﮭﻠون وﺟود اﻟﺟراﺛﯾم . وﻟﻘد ﻻﺣظ اﻟﻔﯾﻠﺳوف اﺑن اﻟﺧطﯾب ان ﻣﺧﺎﻟطﺔ اﻟﻣرﯾض اﻟﻣﺻﺎب ﺑﻣرض ﻣﻌدي ﯾﻛون ﻣدﻋﺎة ﻟﻠﻌدوى ﺑﻧﻔس اﻟﻣرض وان ﻟﺑس ﺛﯾﺎﺑﮫ ﯾﻌرض ﻟﻺﺻﺎﺑﺔ ﺑﻧﻔس اﻟﻣرض وان اﻻﺑﺗﻌﺎد ﻋن اﻟﻣرﺿﻰ وﻋدم ﻣﺧﺎﻟطﺗﮭم ﺗﺟﻧﺑﮭم اﻟﻌدوى </a:t>
            </a:r>
            <a:r>
              <a:rPr lang="ar-IQ" sz="2400" dirty="0" smtClean="0">
                <a:cs typeface="+mj-cs"/>
              </a:rPr>
              <a:t>.</a:t>
            </a:r>
          </a:p>
          <a:p>
            <a:pPr algn="r"/>
            <a:r>
              <a:rPr lang="ar-IQ" sz="2400" dirty="0" smtClean="0">
                <a:cs typeface="+mj-cs"/>
              </a:rPr>
              <a:t> </a:t>
            </a:r>
            <a:r>
              <a:rPr lang="ar-IQ" sz="2400" dirty="0">
                <a:cs typeface="+mj-cs"/>
              </a:rPr>
              <a:t>ﻛﻣﺎ ﻋرف اﻟﻌرب اﻟوﻗﺎﯾﺔ ﻣن اﻷﻣراض اﻟوﺑﺎﺋﯾﺔ ﺑﺎﻟﺗطﻌﯾم إذ اﺷﺗﮭروا ﺑﺎﻟﺗطﻌﯾم ﺿد </a:t>
            </a:r>
            <a:r>
              <a:rPr lang="ar-IQ" sz="2400">
                <a:cs typeface="+mj-cs"/>
              </a:rPr>
              <a:t>اﻟﺟدري </a:t>
            </a:r>
            <a:r>
              <a:rPr lang="ar-IQ" sz="2400" smtClean="0">
                <a:cs typeface="+mj-cs"/>
              </a:rPr>
              <a:t>(1715م )ﻗﺑل </a:t>
            </a:r>
            <a:r>
              <a:rPr lang="ar-IQ" sz="2400" dirty="0">
                <a:cs typeface="+mj-cs"/>
              </a:rPr>
              <a:t>أن ﯾﻌرﻓﮫ اﻟﺑرﯾطﺎﻧﻲ </a:t>
            </a:r>
            <a:r>
              <a:rPr lang="ar-IQ" sz="2400" smtClean="0">
                <a:cs typeface="+mj-cs"/>
              </a:rPr>
              <a:t>أدورد  </a:t>
            </a:r>
            <a:r>
              <a:rPr lang="ar-IQ" sz="2400" smtClean="0">
                <a:cs typeface="+mj-cs"/>
              </a:rPr>
              <a:t>ﺟﻧر(1798) </a:t>
            </a:r>
            <a:r>
              <a:rPr lang="ar-IQ" sz="2400" dirty="0">
                <a:cs typeface="+mj-cs"/>
              </a:rPr>
              <a:t>ﺣﯾث ﻛﺎﻧوا ﯾطﻌﻣون اﻟﺷﺧص اﻟﺳﻠﯾم ﺑﻣﺎدة ﻣﺳﺗﺧرﺟﺔ ﻣن ﺑﺛرة اﻟﺟدري وﯾطﻌﻣون اﻷﺷﺧﺎص اﻷﺻﺣﺎء ﻓﻲ أرﺟﻠﮭم او أذرﻋﮭم وﻛﺗب اﻟﻌرب </a:t>
            </a:r>
            <a:r>
              <a:rPr lang="ar-IQ" sz="2400" dirty="0" smtClean="0">
                <a:cs typeface="+mj-cs"/>
              </a:rPr>
              <a:t>اﻟطﺑﯾﺔ </a:t>
            </a:r>
            <a:r>
              <a:rPr lang="ar-IQ" sz="2400" dirty="0">
                <a:cs typeface="+mj-cs"/>
              </a:rPr>
              <a:t>ﺗﺷﯾر اﻟﻰ ھذا اﻟﻣوﺿوع وﯾﺑدو ان </a:t>
            </a:r>
            <a:r>
              <a:rPr lang="ar-IQ" sz="2400" dirty="0" smtClean="0">
                <a:cs typeface="+mj-cs"/>
              </a:rPr>
              <a:t>أدورد </a:t>
            </a:r>
            <a:r>
              <a:rPr lang="ar-IQ" sz="2400" dirty="0">
                <a:cs typeface="+mj-cs"/>
              </a:rPr>
              <a:t>ﺟﻧر ﻗرأ ﻋن اﻟﺗطﻌﯾم ﺿد اﻟﺟدري ﻋﻧد اﻟﻌرب وطور ﺑﻌد ذﻟك ﻟﻘﺎح ﺿد </a:t>
            </a:r>
            <a:r>
              <a:rPr lang="ar-IQ" sz="2400" dirty="0" smtClean="0">
                <a:cs typeface="+mj-cs"/>
              </a:rPr>
              <a:t>ﺟدري اﻟﺑﻘر </a:t>
            </a:r>
            <a:r>
              <a:rPr lang="ar-IQ" sz="2400" dirty="0">
                <a:cs typeface="+mj-cs"/>
              </a:rPr>
              <a:t>وﺑﻌدھﺎ طور أﺑﺣﺎﺛﮫ وﻧﺷرھﺎ ﻓﻲ ﻛﺗﯾب ﺻﻐﯾر .</a:t>
            </a:r>
            <a:endParaRPr lang="en-US" sz="2400" dirty="0">
              <a:cs typeface="+mj-cs"/>
            </a:endParaRPr>
          </a:p>
        </p:txBody>
      </p:sp>
    </p:spTree>
    <p:extLst>
      <p:ext uri="{BB962C8B-B14F-4D97-AF65-F5344CB8AC3E}">
        <p14:creationId xmlns:p14="http://schemas.microsoft.com/office/powerpoint/2010/main" val="2201705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574D5C-CAFD-42F0-B204-8FC39F2A53F6}" type="slidenum">
              <a:rPr lang="en-US" smtClean="0"/>
              <a:pPr/>
              <a:t>6</a:t>
            </a:fld>
            <a:endParaRPr lang="en-US"/>
          </a:p>
        </p:txBody>
      </p:sp>
      <p:sp>
        <p:nvSpPr>
          <p:cNvPr id="5" name="Rectangle 4"/>
          <p:cNvSpPr/>
          <p:nvPr/>
        </p:nvSpPr>
        <p:spPr>
          <a:xfrm>
            <a:off x="609600" y="304800"/>
            <a:ext cx="7848600" cy="6124754"/>
          </a:xfrm>
          <a:prstGeom prst="rect">
            <a:avLst/>
          </a:prstGeom>
        </p:spPr>
        <p:txBody>
          <a:bodyPr wrap="square">
            <a:spAutoFit/>
          </a:bodyPr>
          <a:lstStyle/>
          <a:p>
            <a:pPr marL="457200" indent="-457200" algn="r" rtl="1">
              <a:buFont typeface="Arial" pitchFamily="34" charset="0"/>
              <a:buChar char="•"/>
            </a:pPr>
            <a:r>
              <a:rPr lang="ar-IQ" sz="2800" dirty="0">
                <a:cs typeface="+mj-cs"/>
              </a:rPr>
              <a:t>في عام 1796 م أﺟﺮى اﻟﻄﺒﯿﺐ اﻟﺒﺮﯾﻄﺎﻧﻲ </a:t>
            </a:r>
            <a:r>
              <a:rPr lang="ar-IQ" sz="2800" dirty="0" smtClean="0">
                <a:cs typeface="+mj-cs"/>
              </a:rPr>
              <a:t>إدورد </a:t>
            </a:r>
            <a:r>
              <a:rPr lang="ar-IQ" sz="2800" dirty="0">
                <a:cs typeface="+mj-cs"/>
              </a:rPr>
              <a:t>ﺟﻨﺮ أول ﻋﻤﻠﯿﺔ ﺗﻠﻘﯿﺢ. ﻓﻲ ھﺬه اﻟﻌﻤﻠﯿﺔ ﻟﻘﺢ ﺟﻨﺮ طﻔﻼً ﺑﻔﯿﺮوس ﺟﺪري اﻟﺒﻘﺮ، ﻓﻲ ﻣﺤﺎوﻟﺔ ﻣﻨﮫ ﻟﻮﻗﺎﯾﺔ اﻟﻄﻔﻞ ﻣﻦ ﻣﺮض اﻟﺤﻤﻰ اﻟﺼﻔﺮاء اﻟﻘﺎﺗﻞ. اﻋﺘﻤﺪ ﺟﻨﺮ ﻓﻲ ھﺬه اﻟﻌﻤﻠﯿﺔ ﻋﻠﻰ ﺗﺸﺎﺑﮫ ﻓﯿﺮوﺳﻲ ﺟﺪري اﻟﺒﻘﺮ واﻟﺤﻤﻰ اﻟﺼﻔﺮاء. وﻗﺪ ﻧﺠﺤﺖ ﺗﺠﺮﺑﺘﮫ، وأﺻﺒﺢ اﻟﺘﻠﻘﯿﺢ ﺿﺪ اﻟﺤﻤﻰ اﻟﺼﻔﺮاء ﺷﺎﺋﻊ اﻻﺳﺘﺨﺪام. وﺑﺎﻟﺮﻏﻢ ﻣﻦ أن اﻟﻌﻠﻤﺎء اﻋﺘﺮﻓﻮا ﺑﻔﺎﻋﻠﯿﺔ ﻟﻘﺎح ﺟﻨﺮ، ﻓﺈﻧﮭﻢ ﻟﻢ ﯾﻌﺮﻓﻮا اﻟﺴﺒﺐ. ﻓﻘﺪ ﻛﺎﻧﺖ ﻣﻌﻠﻮﻣﺎﺗﮭﻢ ﻋﻦ ﺟﮭﺎز اﻟﻤﻨﺎﻋﺔ ﻗﻠﯿﻠﺔ ﺣﺘﻰ ﻧﮭﺎﯾﺔ اﻟﻘﺮن اﻟﺘﺎﺳﻊ ﻋﺸﺮ، ﻋﻨﺪﻣﺎ أوﺿﺢ اﻟﻌﺎﻟﻢ اﻟﻔﺮﻧﺴﻲ ﻟﻮﯾﺲ ﺑﺎﺳﺘﯿﺮ أن اﻟﺘﻠﻘﯿﺢ ﯾﻤﻜﻦ اﺳﺘﺨﺪاﻣﮫ ﻟﻌﻼج أﻣﺮاض أﺧﺮى ﻏﯿﺮ اﻟﺤﻤﻰ اﻟﺼﻔﺮاء، واﺳﺘﻄﺎع ﺗﻄﻮﯾﺮ ﻋﺪد ﻣﻦ اﻟﻠﻘﺎﺣﺎت، ﻣﺜﻞ ﻟﻘﺎح اﻟﻜﻠﺐ وﻟﻘﺎح اﻟﺠﻤﺮة، وھﻲ ﻣﻦ اﻷﻣﺮاض اﻟﺘﻲ ﺗﺼﯿﺐ اﻟﻤﺎﺷﯿﺔ.</a:t>
            </a:r>
          </a:p>
          <a:p>
            <a:pPr marL="457200" indent="-457200" algn="r" rtl="1">
              <a:buFont typeface="Arial" pitchFamily="34" charset="0"/>
              <a:buChar char="•"/>
            </a:pPr>
            <a:r>
              <a:rPr lang="ar-IQ" sz="2800" dirty="0">
                <a:cs typeface="+mj-cs"/>
              </a:rPr>
              <a:t>وفي عام 1883م اﻛﺗﺷف ﻋﺎﻟم اﻷﺣﯾﺎء اﻟروﺳﻲ الي متشنكوف البلاعم الكبيرة .</a:t>
            </a:r>
          </a:p>
        </p:txBody>
      </p:sp>
    </p:spTree>
    <p:extLst>
      <p:ext uri="{BB962C8B-B14F-4D97-AF65-F5344CB8AC3E}">
        <p14:creationId xmlns:p14="http://schemas.microsoft.com/office/powerpoint/2010/main" val="1317780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574D5C-CAFD-42F0-B204-8FC39F2A53F6}" type="slidenum">
              <a:rPr lang="en-US" smtClean="0"/>
              <a:pPr/>
              <a:t>7</a:t>
            </a:fld>
            <a:endParaRPr lang="en-US"/>
          </a:p>
        </p:txBody>
      </p:sp>
      <p:sp>
        <p:nvSpPr>
          <p:cNvPr id="5" name="Rectangle 4"/>
          <p:cNvSpPr/>
          <p:nvPr/>
        </p:nvSpPr>
        <p:spPr>
          <a:xfrm>
            <a:off x="457200" y="304800"/>
            <a:ext cx="8077200" cy="3416320"/>
          </a:xfrm>
          <a:prstGeom prst="rect">
            <a:avLst/>
          </a:prstGeom>
        </p:spPr>
        <p:txBody>
          <a:bodyPr wrap="square">
            <a:spAutoFit/>
          </a:bodyPr>
          <a:lstStyle/>
          <a:p>
            <a:pPr algn="r"/>
            <a:r>
              <a:rPr lang="ar-IQ" sz="2400" b="1" dirty="0">
                <a:cs typeface="+mj-cs"/>
              </a:rPr>
              <a:t>اﻟﺗطورات اﻟﺗﺎﻟﯾﺔ:</a:t>
            </a:r>
          </a:p>
          <a:p>
            <a:pPr algn="r"/>
            <a:r>
              <a:rPr lang="ar-IQ" dirty="0"/>
              <a:t> </a:t>
            </a:r>
            <a:r>
              <a:rPr lang="ar-IQ" sz="2400" dirty="0">
                <a:cs typeface="+mj-cs"/>
              </a:rPr>
              <a:t>ﺣدﺛت ﺗطورات ﻣﮭﻣﺔ ﻓﻲ ﻣﺟﺎل ﻋﻠم اﻟﻣﻧﺎﻋﺔ ﻓﻲ أواﺋل اﻟﻘرن اﻟﻌﺷرﯾن وأواﺳطﮫ. ﻓﻔﻲ أواﺋل اﻟﻘرن اﻟﻌﺷرﯾن، ﻋﻠﻰ ﺳﺑﯾل اﻟﻣﺛﺎل، درس اﻟﻌﺎﻟم اﻟﻧﻣﺳﺎوي اﻟﻣوﻟد ﻛﺎرل ﻻﻧدﺷﺗﺎﯾﻧر ﻛﯾﻔﯾﺔ اﺳﺗﺟﺎﺑﺔ اﻷﺟﺳﺎم اﻟﻣﺿﺎدة ﺿد اﻟﻣﺳﺗﺿدات. وﺧﻼل ﺛﻼﺛﯾﻧﯾﺎت اﻟﻘرن اﻟﻌﺷرﯾن، ﺻﻧف اﻟﻛﯾﻣﯾﺎﺋﻲ اﻟﺳوﯾدي آرن ﺗﯾﺳﻠﯾوس واﻟﺑﯾوﻛﯾﻣﯾﺎﺋﻲ اﻷﻣرﯾﻛﻲ أﻟﻔن ﻛﺎﺑﺎت ﺑروﺗﯾﻧﺎت ﻣﺻل اﻟدم، وﺗوﺻﻼ إﻟﻰ أن اﻷﺟﺳﺎم اﻟﻣﺿﺎدة ﺗﻧﺗﻣﻲ إﻟﻰ ﻓﺋﺔ اﻟﺑروﺗﯾﻧﺎت اﻟﻣﺻﻠﯾﺔ اﻟﻣﻌروﻓﺔ ﺑﺎﺳم ﺟﻠوﺑﯾوﻟﯾﻧﺎت ﺟﺎﻣﺎ. وﻓﻲ أواﺳط ﺳﺗﯾﻧﯾﺎت اﻟﻘرن اﻟﻌﺷرﯾن، وﺻف اﻟﻌﺎﻟم اﻷﻣرﯾﻛﻲ ھﻧري ﻛﻼﻣﺎن </a:t>
            </a:r>
            <a:r>
              <a:rPr lang="ar-IQ" sz="2400" dirty="0" smtClean="0">
                <a:cs typeface="+mj-cs"/>
              </a:rPr>
              <a:t>ورﻓﺎﻗﮫ اﻟﻠﻣﻔﺎوﯾﺎت </a:t>
            </a:r>
            <a:r>
              <a:rPr lang="ar-IQ" sz="2400" dirty="0">
                <a:cs typeface="+mj-cs"/>
              </a:rPr>
              <a:t>اﻟﺑﺎﺋﯾﺔ واﻟﺧﻼﯾﺎ اﻟﺗﺎﺋﯾﺔ.</a:t>
            </a:r>
          </a:p>
        </p:txBody>
      </p:sp>
      <p:sp>
        <p:nvSpPr>
          <p:cNvPr id="6" name="Rectangle 5"/>
          <p:cNvSpPr/>
          <p:nvPr/>
        </p:nvSpPr>
        <p:spPr>
          <a:xfrm>
            <a:off x="838200" y="3799344"/>
            <a:ext cx="7772400" cy="2677656"/>
          </a:xfrm>
          <a:prstGeom prst="rect">
            <a:avLst/>
          </a:prstGeom>
        </p:spPr>
        <p:txBody>
          <a:bodyPr wrap="square">
            <a:spAutoFit/>
          </a:bodyPr>
          <a:lstStyle/>
          <a:p>
            <a:pPr algn="r"/>
            <a:r>
              <a:rPr lang="ar-IQ" sz="2400" dirty="0"/>
              <a:t>وفي عام 1975 م ﺗوﺻل ﻋﺎﻟﻣﺎن ھﻣﺎ اﻷرﺟﻧﺗﯾﻧﻲ ﺳﯾزار ﻣﯾﻠﺳﺗﯾن واﻷﻟﻣﺎﻧﻲ ﺟورج ﻛوﻟر إﻟﻰ ﺗﻘﻧﯾﺔ ﻹﻧﺗﺎج اﻷﺟﺳﺎم اﻟﻣﺿﺎدة واﻟﺗﻲ ﻟﮭﺎ أھﻣﯾﺔ ﻛﺑﯾرة ﻓﻲ ﻣﺟﺎل دراﺳﺔ اﻟﻣﻧﺎﻋﺔ. وﻗد ﺳﺎﻋدت اﻷﺟﺳﺎم اﻟﻣﺿﺎدة وﺣﯾدة </a:t>
            </a:r>
            <a:r>
              <a:rPr lang="ar-IQ" sz="2400" dirty="0" smtClean="0"/>
              <a:t>النسل </a:t>
            </a:r>
            <a:r>
              <a:rPr lang="ar-IQ" sz="2400" dirty="0" smtClean="0"/>
              <a:t>اﻷطﺑﺎء </a:t>
            </a:r>
            <a:r>
              <a:rPr lang="ar-IQ" sz="2400" dirty="0"/>
              <a:t>أﯾﺿًﺎ ﻓﻲ ﺗﺷﺧﯾص ﺑﻌض اﻷﻣراض، ﻛﻣﺎ أﻧﮭﺎ اﺳﺗﺧدﻣت ﻟﺗﻘﻠﯾل رﻓض اﻟﺟﺳم ﻟﻸﻋﺿﺎء اﻟﻣزروﻋﺔ. وأدى اﻛﺗﺷﺎف اﻻﯾدز إﻟﻰ ازدﯾﺎد اﻷﺑﺣﺎث اﻟﻣﺗﻌﻠﻘﺔ ﺑﺟﮭﺎز اﻟﻣﻧﺎﻋﺔ. ﻓﻣﻧذ اﻛﺗﺷﺎف ﻓﯾروس اﻟﻌوز اﻟﻣﻧﺎﻋﻲ البشري في عام 1983 م ﺣﺎول اﻟﻌﻠﻣﺎء ﻣﻌرﻓﺔ ﻛﯾﻔﯾﺔ ﻋﻣل اﻟﻔﯾروس ﺿد ﺟﮭﺎز اﻟﻣﻧﺎﻋﺔ.</a:t>
            </a:r>
            <a:endParaRPr lang="en-US" sz="2400" dirty="0"/>
          </a:p>
        </p:txBody>
      </p:sp>
    </p:spTree>
    <p:extLst>
      <p:ext uri="{BB962C8B-B14F-4D97-AF65-F5344CB8AC3E}">
        <p14:creationId xmlns:p14="http://schemas.microsoft.com/office/powerpoint/2010/main" val="2708646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5410200"/>
          </a:xfrm>
        </p:spPr>
        <p:txBody>
          <a:bodyPr>
            <a:noAutofit/>
          </a:bodyPr>
          <a:lstStyle/>
          <a:p>
            <a:pPr marL="0" indent="0" algn="r">
              <a:buNone/>
            </a:pPr>
            <a:r>
              <a:rPr lang="ar-IQ" sz="2800" b="1" dirty="0">
                <a:cs typeface="+mj-cs"/>
              </a:rPr>
              <a:t>اﻟﺗطورات اﻟﺣدﯾﺛﺔ</a:t>
            </a:r>
          </a:p>
          <a:p>
            <a:pPr marL="0" indent="0" algn="r">
              <a:buNone/>
            </a:pPr>
            <a:r>
              <a:rPr lang="ar-IQ" sz="2800" dirty="0">
                <a:cs typeface="+mj-cs"/>
              </a:rPr>
              <a:t> ﺗﺷﻣل اﻟﺗطورات اﻟﺣدﯾﺛﺔ ﻓﻲ ﻋﻠم اﻟﻣﻧﺎﻋﺔ اﻟﺗﻌرف ﻋﻠﻰ اﻟﻣورﺛﺎت اﻟﻣﺳؤوﻟﺔ ﻋن وظﺎﺋف ﻣﻧﺎﻋﯾﺔ ﻣﻌﯾﻧﺔ واﻛﺗﺷﺎف ﻣﺳﺗﻘﺑﻼت اﻟﺧﻼﯾﺎ اﻟﺗﺎﺋﯾﺔ واﻟﺳﯾﺗوﻛﯾﻧﺎت. ﻓﻌﻠﻰ ﺳﺑﯾل اﻟﻣﺛﺎل، ﺗﻣﻛن ﻋﻠﻣﺎء اﻟوراﺛﺔ ﻣن اﻟﺗﻌرف ﻋﻠﻰ اﻟﻣورﺛﺎت اﻟﻣﺳؤوﻟﺔ ﻋن إﻧﺗﺎج اﻟﺟﻠوﺑﯾﻠﯾﻧﺎت اﻟﻣﻧﺎﻋﯾﺔ. وﻷن ﻛل ﺟﺳم ﻣﺿﺎد ﯾرﺗﺑط ﺑﻣﺳﺗﺿد ﻣﻌﯾن ﯾﻧﺗﺞ ﺟﮭﺎز اﻟﻣﻧﺎﻋﺔ ﻣﻼﯾﯾن اﻷﺟﺳﺎم اﻟﻣﺿﺎدة اﻟﻣﺧﺗﻠﻔﺔ. وﯾﻌﻧﻲ اﻟﺗﻌرف ﻋﻠﻰ اﻟﻣورﺛﺎت اﻟﻣﺳؤوﻟﺔ ﻋن إﻧﺗﺎج اﻷﺟﺳﺎم اﻟﻣﺿﺎدة أن اﻟﻌﻼج ﺑﺎﻟﻣورﺛﺎت ﯾﻣﻛن أن ﯾﺳﺗﺧدم ﯾوﻣًﺎ ﻣﺎ ﻟﻣﺳﺎﻋدة اﻷﻓراد اﻟذﯾن ﺗﻧﻘﺻﮭم أﺟﺳﺎم ﻣﺿﺎدة ﻣﻌﯾﻧﺔ. وﻗد ﻣﻛن اﻛﺗﺷﺎف ﻣﺳﺗﻘﺑﻼت اﻟﺧﻼﯾﺎ اﻟﺗﺎﺋﯾﺔ ﻣن ﻓﮭم ﻋﻣﻠﯾﺔ ﺗﻧﺷﯾط اﻟﺧﻼﯾﺎ اﻟﺗﺎﺋﯾﺔ، وأﺻﺑﺣت اﻷﺑﺣﺎث اﻟﻣﺗﻌﻠﻘﺔ ﺑﮭذه اﻟﻣﺳﺗﻘﺑﻼت ﻣﺣل اھﺗﻣﺎم اﻟﻌﺎﻣﻠﯾن ﻓﻲ ﻣﺟﺎل زراﻋﺔ اﻷﻋﺿﺎء، ﺣﯾث ﯾﺄﻣل اﻟﻌﻠﻣﺎء ﻓﻲ أن ﺗﺳﺎﻋد اﻟﻣﻘدرة ﻋﻠﻰ اﻟﺗﺣﻛم ﻓﻲ اﻟﺗﻔﺎﻋل ﺑﯾن ﻣﺳﺗﻘﺑﻼت اﻟﺧﻼﯾﺎ اﻟﺗﺎﺋﯾﺔ واﻟﺧﻼﯾﺎ اﻟﺗﺎﺋﯾﺔ ﻓﻲ ﻗﺑول اﻟﺟﺳم ﻟﻠﻌﺿو اﻟﻣزروع ﻷطول ﻓﺗرة ﻣﻣﻛﻧﺔ.</a:t>
            </a:r>
          </a:p>
          <a:p>
            <a:pPr marL="0" indent="0" algn="r">
              <a:buNone/>
            </a:pPr>
            <a:endParaRPr lang="en-US" sz="2800" dirty="0">
              <a:cs typeface="+mj-cs"/>
            </a:endParaRPr>
          </a:p>
        </p:txBody>
      </p:sp>
      <p:sp>
        <p:nvSpPr>
          <p:cNvPr id="4" name="Slide Number Placeholder 3"/>
          <p:cNvSpPr>
            <a:spLocks noGrp="1"/>
          </p:cNvSpPr>
          <p:nvPr>
            <p:ph type="sldNum" sz="quarter" idx="12"/>
          </p:nvPr>
        </p:nvSpPr>
        <p:spPr/>
        <p:txBody>
          <a:bodyPr/>
          <a:lstStyle/>
          <a:p>
            <a:fld id="{05574D5C-CAFD-42F0-B204-8FC39F2A53F6}" type="slidenum">
              <a:rPr lang="en-US" smtClean="0"/>
              <a:pPr/>
              <a:t>8</a:t>
            </a:fld>
            <a:endParaRPr lang="en-US"/>
          </a:p>
        </p:txBody>
      </p:sp>
    </p:spTree>
    <p:extLst>
      <p:ext uri="{BB962C8B-B14F-4D97-AF65-F5344CB8AC3E}">
        <p14:creationId xmlns:p14="http://schemas.microsoft.com/office/powerpoint/2010/main" val="1541509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574D5C-CAFD-42F0-B204-8FC39F2A53F6}" type="slidenum">
              <a:rPr lang="en-US" smtClean="0"/>
              <a:pPr/>
              <a:t>9</a:t>
            </a:fld>
            <a:endParaRPr lang="en-US"/>
          </a:p>
        </p:txBody>
      </p:sp>
      <p:sp>
        <p:nvSpPr>
          <p:cNvPr id="5" name="Rectangle 4"/>
          <p:cNvSpPr/>
          <p:nvPr/>
        </p:nvSpPr>
        <p:spPr>
          <a:xfrm>
            <a:off x="2381336" y="2514600"/>
            <a:ext cx="4381329" cy="110799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شكرا لأصغائكم </a:t>
            </a:r>
            <a:endPar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309327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2385</TotalTime>
  <Words>799</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المقدمة :  نبذة تأريخية عن علم المناعة </vt:lpstr>
      <vt:lpstr>مفردات المنهج  Immunologyعلم المناعة  1. تعريف علم المناعة  2. أنواع المناعة  3.الجهاز المناعي : أ.الأعضاء المناعية: بـ.  الخلايا المناعية : - الخلايا اللمفاوية التائية T- lymphocytes -الخلايا اللمفاوية البائية B- lymphocytes - خلايا أخرى Other cells   4. المستضدات Antigens 5. الاجسام المضادة Antibodies   Igm _IgG – IgA- IgD-IgE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Acer Customer</dc:creator>
  <cp:lastModifiedBy>Hp</cp:lastModifiedBy>
  <cp:revision>102</cp:revision>
  <dcterms:created xsi:type="dcterms:W3CDTF">2013-09-23T11:49:42Z</dcterms:created>
  <dcterms:modified xsi:type="dcterms:W3CDTF">2020-12-06T20:12:36Z</dcterms:modified>
</cp:coreProperties>
</file>